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6.xml" ContentType="application/vnd.openxmlformats-officedocument.theme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6" r:id="rId2"/>
    <p:sldMasterId id="2147483669" r:id="rId3"/>
    <p:sldMasterId id="2147483671" r:id="rId4"/>
    <p:sldMasterId id="2147483680" r:id="rId5"/>
    <p:sldMasterId id="2147483686" r:id="rId6"/>
    <p:sldMasterId id="2147483689" r:id="rId7"/>
    <p:sldMasterId id="2147483691" r:id="rId8"/>
  </p:sldMasterIdLst>
  <p:sldIdLst>
    <p:sldId id="397" r:id="rId9"/>
    <p:sldId id="322" r:id="rId10"/>
    <p:sldId id="368" r:id="rId11"/>
    <p:sldId id="369" r:id="rId12"/>
    <p:sldId id="370" r:id="rId13"/>
    <p:sldId id="371" r:id="rId14"/>
    <p:sldId id="328" r:id="rId15"/>
    <p:sldId id="329" r:id="rId16"/>
    <p:sldId id="342" r:id="rId17"/>
    <p:sldId id="330" r:id="rId18"/>
    <p:sldId id="372" r:id="rId19"/>
    <p:sldId id="331" r:id="rId20"/>
    <p:sldId id="332" r:id="rId21"/>
    <p:sldId id="373" r:id="rId22"/>
    <p:sldId id="333" r:id="rId23"/>
    <p:sldId id="334" r:id="rId24"/>
    <p:sldId id="374" r:id="rId25"/>
    <p:sldId id="356" r:id="rId26"/>
    <p:sldId id="367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5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latshållare för rubrik 1"/>
          <p:cNvSpPr>
            <a:spLocks noGrp="1"/>
          </p:cNvSpPr>
          <p:nvPr>
            <p:ph type="title"/>
          </p:nvPr>
        </p:nvSpPr>
        <p:spPr>
          <a:xfrm>
            <a:off x="307886" y="207284"/>
            <a:ext cx="6648434" cy="57208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8" name="Platshållare för text 2"/>
          <p:cNvSpPr>
            <a:spLocks noGrp="1"/>
          </p:cNvSpPr>
          <p:nvPr>
            <p:ph idx="1" hasCustomPrompt="1"/>
          </p:nvPr>
        </p:nvSpPr>
        <p:spPr>
          <a:xfrm>
            <a:off x="307886" y="1173870"/>
            <a:ext cx="8543861" cy="495229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endParaRPr lang="sv-SE" dirty="0" smtClean="0"/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341748" y="1231602"/>
            <a:ext cx="4038600" cy="4894561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773273" y="1231602"/>
            <a:ext cx="4038600" cy="4894561"/>
          </a:xfrm>
        </p:spPr>
        <p:txBody>
          <a:bodyPr lIns="0" t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text 9"/>
          <p:cNvSpPr>
            <a:spLocks noGrp="1"/>
          </p:cNvSpPr>
          <p:nvPr>
            <p:ph type="body" sz="quarter" idx="13"/>
          </p:nvPr>
        </p:nvSpPr>
        <p:spPr>
          <a:xfrm>
            <a:off x="307885" y="202060"/>
            <a:ext cx="6212889" cy="119311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spcBef>
                <a:spcPts val="0"/>
              </a:spcBef>
              <a:buNone/>
              <a:defRPr sz="3200" b="1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2" name="Platshållare för text 11"/>
          <p:cNvSpPr>
            <a:spLocks noGrp="1"/>
          </p:cNvSpPr>
          <p:nvPr>
            <p:ph type="body" sz="quarter" idx="14"/>
          </p:nvPr>
        </p:nvSpPr>
        <p:spPr>
          <a:xfrm>
            <a:off x="307975" y="1808163"/>
            <a:ext cx="6213475" cy="2520950"/>
          </a:xfrm>
          <a:prstGeom prst="rect">
            <a:avLst/>
          </a:prstGeom>
        </p:spPr>
        <p:txBody>
          <a:bodyPr vert="horz" lIns="0" tIns="0" rIns="0" bIns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18-11-09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Platshållare för rubrik 1"/>
          <p:cNvSpPr>
            <a:spLocks noGrp="1"/>
          </p:cNvSpPr>
          <p:nvPr>
            <p:ph type="title"/>
          </p:nvPr>
        </p:nvSpPr>
        <p:spPr>
          <a:xfrm>
            <a:off x="5359156" y="265016"/>
            <a:ext cx="3492590" cy="79339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>
            <a:lvl1pPr algn="r">
              <a:defRPr sz="1500"/>
            </a:lvl1pPr>
          </a:lstStyle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12" name="Platshållare för text 11"/>
          <p:cNvSpPr>
            <a:spLocks noGrp="1"/>
          </p:cNvSpPr>
          <p:nvPr>
            <p:ph type="body" sz="quarter" idx="13"/>
          </p:nvPr>
        </p:nvSpPr>
        <p:spPr>
          <a:xfrm>
            <a:off x="307975" y="1782810"/>
            <a:ext cx="6773424" cy="1223853"/>
          </a:xfrm>
        </p:spPr>
        <p:txBody>
          <a:bodyPr>
            <a:noAutofit/>
          </a:bodyPr>
          <a:lstStyle>
            <a:lvl1pPr marL="0">
              <a:buNone/>
              <a:defRPr sz="3200" b="1"/>
            </a:lvl1pPr>
            <a:lvl2pPr marL="0">
              <a:buNone/>
              <a:defRPr sz="3200" b="1"/>
            </a:lvl2pPr>
            <a:lvl3pPr marL="0">
              <a:buNone/>
              <a:defRPr sz="3200" b="1"/>
            </a:lvl3pPr>
            <a:lvl4pPr marL="0">
              <a:buNone/>
              <a:defRPr sz="3200" b="1"/>
            </a:lvl4pPr>
            <a:lvl5pPr marL="0">
              <a:buNone/>
              <a:defRPr sz="3200" b="1"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/>
          </p:nvPr>
        </p:nvSpPr>
        <p:spPr>
          <a:xfrm>
            <a:off x="307975" y="3283795"/>
            <a:ext cx="6773863" cy="23764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146166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18-11-09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 hasCustomPrompt="1"/>
          </p:nvPr>
        </p:nvSpPr>
        <p:spPr>
          <a:xfrm>
            <a:off x="307974" y="1879297"/>
            <a:ext cx="4541843" cy="1898294"/>
          </a:xfrm>
        </p:spPr>
        <p:txBody>
          <a:bodyPr wrap="square">
            <a:noAutofit/>
          </a:bodyPr>
          <a:lstStyle>
            <a:lvl1pPr marL="0" indent="0" algn="l" rtl="0">
              <a:spcBef>
                <a:spcPts val="0"/>
              </a:spcBef>
              <a:buNone/>
              <a:defRPr lang="sv-SE" sz="2400" b="0" strike="noStrike" cap="none" baseline="0" smtClean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SciLifeLab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has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been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created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by the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coordinated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br>
              <a:rPr lang="sv-SE" sz="2000" baseline="30000" dirty="0" smtClean="0">
                <a:solidFill>
                  <a:srgbClr val="000000"/>
                </a:solidFill>
                <a:latin typeface="ArialMT"/>
              </a:rPr>
            </a:b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effort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four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universities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in Stockholm and Uppsala: Stockholm University, the Karolinska Institutet, KTH Royal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Institute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Technology and Uppsala University.</a:t>
            </a:r>
          </a:p>
        </p:txBody>
      </p:sp>
      <p:pic>
        <p:nvPicPr>
          <p:cNvPr id="8" name="Bildobjekt 7" descr="universitet_logotyper_liggande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51485" y="332810"/>
            <a:ext cx="3222111" cy="61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5871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469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07885" y="207284"/>
            <a:ext cx="8543861" cy="635149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341748" y="1231602"/>
            <a:ext cx="4038600" cy="4894561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773273" y="1231602"/>
            <a:ext cx="4038600" cy="4894561"/>
          </a:xfrm>
        </p:spPr>
        <p:txBody>
          <a:bodyPr lIns="0" t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81263-415E-F842-A2D0-D498F08AEC56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18-11-09</a:t>
            </a:fld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ED537-10C4-8C40-8E87-51060FF45365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7" name="Platshållare för rubrik 1"/>
          <p:cNvSpPr>
            <a:spLocks noGrp="1"/>
          </p:cNvSpPr>
          <p:nvPr>
            <p:ph type="title"/>
          </p:nvPr>
        </p:nvSpPr>
        <p:spPr>
          <a:xfrm>
            <a:off x="307886" y="207284"/>
            <a:ext cx="6648434" cy="57208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8" name="Platshållare för text 2"/>
          <p:cNvSpPr>
            <a:spLocks noGrp="1"/>
          </p:cNvSpPr>
          <p:nvPr>
            <p:ph idx="1" hasCustomPrompt="1"/>
          </p:nvPr>
        </p:nvSpPr>
        <p:spPr>
          <a:xfrm>
            <a:off x="307886" y="1173870"/>
            <a:ext cx="8543861" cy="495229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endParaRPr lang="sv-SE" dirty="0" smtClean="0"/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07885" y="207284"/>
            <a:ext cx="8543861" cy="635149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341748" y="1231602"/>
            <a:ext cx="4038600" cy="4894561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773273" y="1231602"/>
            <a:ext cx="4038600" cy="4894561"/>
          </a:xfrm>
        </p:spPr>
        <p:txBody>
          <a:bodyPr lIns="0" t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07885" y="207284"/>
            <a:ext cx="8543861" cy="635149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81263-415E-F842-A2D0-D498F08AEC56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18-11-09</a:t>
            </a:fld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ED537-10C4-8C40-8E87-51060FF45365}" type="slidenum">
              <a:rPr lang="sv-SE" smtClean="0"/>
              <a:pPr/>
              <a:t>‹#›</a:t>
            </a:fld>
            <a:endParaRPr lang="sv-SE"/>
          </a:p>
        </p:txBody>
      </p:sp>
    </p:spTree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469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/>
              <a:pPr/>
              <a:t>18-11-09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rubrik 1"/>
          <p:cNvSpPr>
            <a:spLocks noGrp="1"/>
          </p:cNvSpPr>
          <p:nvPr>
            <p:ph type="title"/>
          </p:nvPr>
        </p:nvSpPr>
        <p:spPr>
          <a:xfrm>
            <a:off x="5359156" y="265016"/>
            <a:ext cx="3492590" cy="79339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>
            <a:lvl1pPr algn="r">
              <a:defRPr sz="1500"/>
            </a:lvl1pPr>
          </a:lstStyle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12" name="Platshållare för text 11"/>
          <p:cNvSpPr>
            <a:spLocks noGrp="1"/>
          </p:cNvSpPr>
          <p:nvPr>
            <p:ph type="body" sz="quarter" idx="13"/>
          </p:nvPr>
        </p:nvSpPr>
        <p:spPr>
          <a:xfrm>
            <a:off x="307975" y="1782810"/>
            <a:ext cx="6773424" cy="1223853"/>
          </a:xfrm>
        </p:spPr>
        <p:txBody>
          <a:bodyPr>
            <a:noAutofit/>
          </a:bodyPr>
          <a:lstStyle>
            <a:lvl1pPr marL="0">
              <a:buNone/>
              <a:defRPr sz="3200" b="1"/>
            </a:lvl1pPr>
            <a:lvl2pPr marL="0">
              <a:buNone/>
              <a:defRPr sz="3200" b="1"/>
            </a:lvl2pPr>
            <a:lvl3pPr marL="0">
              <a:buNone/>
              <a:defRPr sz="3200" b="1"/>
            </a:lvl3pPr>
            <a:lvl4pPr marL="0">
              <a:buNone/>
              <a:defRPr sz="3200" b="1"/>
            </a:lvl4pPr>
            <a:lvl5pPr marL="0">
              <a:buNone/>
              <a:defRPr sz="3200" b="1"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/>
          </p:nvPr>
        </p:nvSpPr>
        <p:spPr>
          <a:xfrm>
            <a:off x="307975" y="3283795"/>
            <a:ext cx="6773863" cy="23764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/>
              <a:pPr/>
              <a:t>18-11-09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 hasCustomPrompt="1"/>
          </p:nvPr>
        </p:nvSpPr>
        <p:spPr>
          <a:xfrm>
            <a:off x="307974" y="1879297"/>
            <a:ext cx="4541843" cy="1898294"/>
          </a:xfrm>
        </p:spPr>
        <p:txBody>
          <a:bodyPr wrap="square">
            <a:noAutofit/>
          </a:bodyPr>
          <a:lstStyle>
            <a:lvl1pPr marL="0" indent="0" algn="l" rtl="0">
              <a:spcBef>
                <a:spcPts val="0"/>
              </a:spcBef>
              <a:buNone/>
              <a:defRPr lang="sv-SE" sz="2400" b="0" strike="noStrike" cap="none" baseline="0" smtClean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SciLifeLab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has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been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created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by the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coordinated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br>
              <a:rPr lang="sv-SE" sz="2000" baseline="30000" dirty="0" smtClean="0">
                <a:solidFill>
                  <a:srgbClr val="000000"/>
                </a:solidFill>
                <a:latin typeface="ArialMT"/>
              </a:rPr>
            </a:b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effort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four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universities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in Stockholm and Uppsala: Stockholm University, the Karolinska Institutet, KTH Royal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Institute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Technology and Uppsala University.</a:t>
            </a:r>
          </a:p>
        </p:txBody>
      </p:sp>
      <p:pic>
        <p:nvPicPr>
          <p:cNvPr id="8" name="Bildobjekt 7" descr="universitet_logotyper_liggande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51485" y="332810"/>
            <a:ext cx="3222111" cy="6162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text 9"/>
          <p:cNvSpPr>
            <a:spLocks noGrp="1"/>
          </p:cNvSpPr>
          <p:nvPr>
            <p:ph type="body" sz="quarter" idx="13"/>
          </p:nvPr>
        </p:nvSpPr>
        <p:spPr>
          <a:xfrm>
            <a:off x="307885" y="202060"/>
            <a:ext cx="6212889" cy="119311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spcBef>
                <a:spcPts val="0"/>
              </a:spcBef>
              <a:buNone/>
              <a:defRPr sz="3200" b="1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2" name="Platshållare för text 11"/>
          <p:cNvSpPr>
            <a:spLocks noGrp="1"/>
          </p:cNvSpPr>
          <p:nvPr>
            <p:ph type="body" sz="quarter" idx="14"/>
          </p:nvPr>
        </p:nvSpPr>
        <p:spPr>
          <a:xfrm>
            <a:off x="307975" y="1808163"/>
            <a:ext cx="6213475" cy="2520950"/>
          </a:xfrm>
          <a:prstGeom prst="rect">
            <a:avLst/>
          </a:prstGeom>
        </p:spPr>
        <p:txBody>
          <a:bodyPr vert="horz" lIns="0" tIns="0" rIns="0" bIns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18-11-09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Platshållare för rubrik 1"/>
          <p:cNvSpPr>
            <a:spLocks noGrp="1"/>
          </p:cNvSpPr>
          <p:nvPr>
            <p:ph type="title"/>
          </p:nvPr>
        </p:nvSpPr>
        <p:spPr>
          <a:xfrm>
            <a:off x="5359156" y="265016"/>
            <a:ext cx="3492590" cy="79339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>
            <a:lvl1pPr algn="r">
              <a:defRPr sz="1500"/>
            </a:lvl1pPr>
          </a:lstStyle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12" name="Platshållare för text 11"/>
          <p:cNvSpPr>
            <a:spLocks noGrp="1"/>
          </p:cNvSpPr>
          <p:nvPr>
            <p:ph type="body" sz="quarter" idx="13"/>
          </p:nvPr>
        </p:nvSpPr>
        <p:spPr>
          <a:xfrm>
            <a:off x="307975" y="1782810"/>
            <a:ext cx="6773424" cy="1223853"/>
          </a:xfrm>
        </p:spPr>
        <p:txBody>
          <a:bodyPr>
            <a:noAutofit/>
          </a:bodyPr>
          <a:lstStyle>
            <a:lvl1pPr marL="0">
              <a:buNone/>
              <a:defRPr sz="3200" b="1"/>
            </a:lvl1pPr>
            <a:lvl2pPr marL="0">
              <a:buNone/>
              <a:defRPr sz="3200" b="1"/>
            </a:lvl2pPr>
            <a:lvl3pPr marL="0">
              <a:buNone/>
              <a:defRPr sz="3200" b="1"/>
            </a:lvl3pPr>
            <a:lvl4pPr marL="0">
              <a:buNone/>
              <a:defRPr sz="3200" b="1"/>
            </a:lvl4pPr>
            <a:lvl5pPr marL="0">
              <a:buNone/>
              <a:defRPr sz="3200" b="1"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/>
          </p:nvPr>
        </p:nvSpPr>
        <p:spPr>
          <a:xfrm>
            <a:off x="307975" y="3283795"/>
            <a:ext cx="6773863" cy="23764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146166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18-11-09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 hasCustomPrompt="1"/>
          </p:nvPr>
        </p:nvSpPr>
        <p:spPr>
          <a:xfrm>
            <a:off x="307974" y="1879297"/>
            <a:ext cx="4541843" cy="1898294"/>
          </a:xfrm>
        </p:spPr>
        <p:txBody>
          <a:bodyPr wrap="square">
            <a:noAutofit/>
          </a:bodyPr>
          <a:lstStyle>
            <a:lvl1pPr marL="0" indent="0" algn="l" rtl="0">
              <a:spcBef>
                <a:spcPts val="0"/>
              </a:spcBef>
              <a:buNone/>
              <a:defRPr lang="sv-SE" sz="2400" b="0" strike="noStrike" cap="none" baseline="0" smtClean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SciLifeLab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has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been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created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by the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coordinated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br>
              <a:rPr lang="sv-SE" sz="2000" baseline="30000" dirty="0" smtClean="0">
                <a:solidFill>
                  <a:srgbClr val="000000"/>
                </a:solidFill>
                <a:latin typeface="ArialMT"/>
              </a:rPr>
            </a:b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effort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four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universities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in Stockholm and Uppsala: Stockholm University, the Karolinska Institutet, KTH Royal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Institute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Technology and Uppsala University.</a:t>
            </a:r>
          </a:p>
        </p:txBody>
      </p:sp>
      <p:pic>
        <p:nvPicPr>
          <p:cNvPr id="8" name="Bildobjekt 7" descr="universitet_logotyper_liggande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51485" y="332810"/>
            <a:ext cx="3222111" cy="61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58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341748" y="1231602"/>
            <a:ext cx="4038600" cy="4894561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773273" y="1231602"/>
            <a:ext cx="4038600" cy="4894561"/>
          </a:xfrm>
        </p:spPr>
        <p:txBody>
          <a:bodyPr lIns="0" t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46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/>
              <a:pPr/>
              <a:t>18-11-09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rubrik 1"/>
          <p:cNvSpPr>
            <a:spLocks noGrp="1"/>
          </p:cNvSpPr>
          <p:nvPr>
            <p:ph type="title"/>
          </p:nvPr>
        </p:nvSpPr>
        <p:spPr>
          <a:xfrm>
            <a:off x="5359156" y="265016"/>
            <a:ext cx="3492590" cy="79339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>
            <a:lvl1pPr algn="r">
              <a:defRPr sz="1500"/>
            </a:lvl1pPr>
          </a:lstStyle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12" name="Platshållare för text 11"/>
          <p:cNvSpPr>
            <a:spLocks noGrp="1"/>
          </p:cNvSpPr>
          <p:nvPr>
            <p:ph type="body" sz="quarter" idx="13"/>
          </p:nvPr>
        </p:nvSpPr>
        <p:spPr>
          <a:xfrm>
            <a:off x="307975" y="1782810"/>
            <a:ext cx="6773424" cy="1223853"/>
          </a:xfrm>
        </p:spPr>
        <p:txBody>
          <a:bodyPr>
            <a:noAutofit/>
          </a:bodyPr>
          <a:lstStyle>
            <a:lvl1pPr marL="0">
              <a:buNone/>
              <a:defRPr sz="3200" b="1"/>
            </a:lvl1pPr>
            <a:lvl2pPr marL="0">
              <a:buNone/>
              <a:defRPr sz="3200" b="1"/>
            </a:lvl2pPr>
            <a:lvl3pPr marL="0">
              <a:buNone/>
              <a:defRPr sz="3200" b="1"/>
            </a:lvl3pPr>
            <a:lvl4pPr marL="0">
              <a:buNone/>
              <a:defRPr sz="3200" b="1"/>
            </a:lvl4pPr>
            <a:lvl5pPr marL="0">
              <a:buNone/>
              <a:defRPr sz="3200" b="1"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/>
          </p:nvPr>
        </p:nvSpPr>
        <p:spPr>
          <a:xfrm>
            <a:off x="307975" y="3283795"/>
            <a:ext cx="6773863" cy="23764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/>
              <a:pPr/>
              <a:t>18-11-09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 hasCustomPrompt="1"/>
          </p:nvPr>
        </p:nvSpPr>
        <p:spPr>
          <a:xfrm>
            <a:off x="307974" y="1879297"/>
            <a:ext cx="4541843" cy="1898294"/>
          </a:xfrm>
        </p:spPr>
        <p:txBody>
          <a:bodyPr wrap="square">
            <a:noAutofit/>
          </a:bodyPr>
          <a:lstStyle>
            <a:lvl1pPr marL="0" indent="0" algn="l" rtl="0">
              <a:spcBef>
                <a:spcPts val="0"/>
              </a:spcBef>
              <a:buNone/>
              <a:defRPr lang="sv-SE" sz="2400" b="0" strike="noStrike" cap="none" baseline="0" smtClean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SciLifeLab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has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been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created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by the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coordinated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br>
              <a:rPr lang="sv-SE" sz="2000" baseline="30000" dirty="0" smtClean="0">
                <a:solidFill>
                  <a:srgbClr val="000000"/>
                </a:solidFill>
                <a:latin typeface="ArialMT"/>
              </a:rPr>
            </a:b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effort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four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universities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in Stockholm and Uppsala: Stockholm University, the Karolinska Institutet, KTH Royal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Institute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Technology and Uppsala University.</a:t>
            </a:r>
          </a:p>
        </p:txBody>
      </p:sp>
      <p:pic>
        <p:nvPicPr>
          <p:cNvPr id="8" name="Bildobjekt 7" descr="universitet_logotyper_liggande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51485" y="332810"/>
            <a:ext cx="3222111" cy="6162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46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07885" y="207284"/>
            <a:ext cx="8543861" cy="635149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/>
          <a:lstStyle/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theme" Target="../theme/theme2.xml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7" Type="http://schemas.openxmlformats.org/officeDocument/2006/relationships/image" Target="../media/image2.png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theme" Target="../theme/theme5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4.xml"/><Relationship Id="rId2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307886" y="207284"/>
            <a:ext cx="6245313" cy="57208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sv-SE" dirty="0" smtClean="0"/>
              <a:t>Klicka här för att ändra format</a:t>
            </a:r>
            <a:endParaRPr lang="sv-SE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307886" y="1173870"/>
            <a:ext cx="8543861" cy="495229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307886" y="6356350"/>
            <a:ext cx="2282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Rak 10"/>
          <p:cNvCxnSpPr/>
          <p:nvPr/>
        </p:nvCxnSpPr>
        <p:spPr>
          <a:xfrm>
            <a:off x="307886" y="974117"/>
            <a:ext cx="8543861" cy="15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Bildobjekt 11" descr="SciLifeLab_logotyp_green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2532" y="233737"/>
            <a:ext cx="1799214" cy="5814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pattern_start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835062"/>
            <a:ext cx="9144000" cy="4022938"/>
          </a:xfrm>
          <a:prstGeom prst="rect">
            <a:avLst/>
          </a:prstGeom>
        </p:spPr>
      </p:pic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307885" y="1785007"/>
            <a:ext cx="6773513" cy="120461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sv-SE" dirty="0" smtClean="0"/>
              <a:t>Klicka här för att ändra format</a:t>
            </a:r>
            <a:endParaRPr lang="sv-SE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307887" y="2989617"/>
            <a:ext cx="6773512" cy="299053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307886" y="6356350"/>
            <a:ext cx="2282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87D81263-415E-F842-A2D0-D498F08AEC56}" type="datetime1">
              <a:rPr lang="sv-SE" smtClean="0"/>
              <a:pPr/>
              <a:t>18-11-09</a:t>
            </a:fld>
            <a:endParaRPr lang="sv-SE" dirty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sv-SE" dirty="0"/>
          </a:p>
        </p:txBody>
      </p:sp>
      <p:cxnSp>
        <p:nvCxnSpPr>
          <p:cNvPr id="8" name="Rak 7"/>
          <p:cNvCxnSpPr/>
          <p:nvPr/>
        </p:nvCxnSpPr>
        <p:spPr>
          <a:xfrm>
            <a:off x="307886" y="1649586"/>
            <a:ext cx="8543861" cy="15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objekt 8" descr="SciLifeLab_logotyp_green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887" y="358772"/>
            <a:ext cx="3152812" cy="1018840"/>
          </a:xfrm>
          <a:prstGeom prst="rect">
            <a:avLst/>
          </a:prstGeom>
        </p:spPr>
      </p:pic>
      <p:sp>
        <p:nvSpPr>
          <p:cNvPr id="12" name="textruta 11"/>
          <p:cNvSpPr txBox="1"/>
          <p:nvPr/>
        </p:nvSpPr>
        <p:spPr>
          <a:xfrm>
            <a:off x="5695907" y="413741"/>
            <a:ext cx="270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4" r:id="rId3"/>
    <p:sldLayoutId id="2147483675" r:id="rId4"/>
    <p:sldLayoutId id="2147483676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ktangel 13"/>
          <p:cNvSpPr/>
          <p:nvPr/>
        </p:nvSpPr>
        <p:spPr>
          <a:xfrm>
            <a:off x="0" y="-38266"/>
            <a:ext cx="9144000" cy="6896265"/>
          </a:xfrm>
          <a:prstGeom prst="rect">
            <a:avLst/>
          </a:prstGeom>
          <a:solidFill>
            <a:srgbClr val="88C9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8" name="Rak 7"/>
          <p:cNvCxnSpPr/>
          <p:nvPr/>
        </p:nvCxnSpPr>
        <p:spPr>
          <a:xfrm>
            <a:off x="307886" y="1521741"/>
            <a:ext cx="8543861" cy="1588"/>
          </a:xfrm>
          <a:prstGeom prst="line">
            <a:avLst/>
          </a:prstGeom>
          <a:ln w="127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ruta 11"/>
          <p:cNvSpPr txBox="1"/>
          <p:nvPr/>
        </p:nvSpPr>
        <p:spPr>
          <a:xfrm>
            <a:off x="5695907" y="413741"/>
            <a:ext cx="270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dirty="0"/>
          </a:p>
        </p:txBody>
      </p:sp>
      <p:pic>
        <p:nvPicPr>
          <p:cNvPr id="17" name="Bildobjekt 16" descr="SciLifeLab_logotyp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2531" y="233737"/>
            <a:ext cx="1799215" cy="581421"/>
          </a:xfrm>
          <a:prstGeom prst="rect">
            <a:avLst/>
          </a:prstGeom>
        </p:spPr>
      </p:pic>
      <p:pic>
        <p:nvPicPr>
          <p:cNvPr id="19" name="Bildobjekt 18" descr="pattern_DNA.png"/>
          <p:cNvPicPr>
            <a:picLocks noChangeAspect="1"/>
          </p:cNvPicPr>
          <p:nvPr/>
        </p:nvPicPr>
        <p:blipFill>
          <a:blip r:embed="rId4"/>
          <a:srcRect l="16309" r="52907" b="38300"/>
          <a:stretch>
            <a:fillRect/>
          </a:stretch>
        </p:blipFill>
        <p:spPr>
          <a:xfrm>
            <a:off x="0" y="2262966"/>
            <a:ext cx="9144000" cy="459503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FFFFFF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pattern_start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835062"/>
            <a:ext cx="9144000" cy="4022938"/>
          </a:xfrm>
          <a:prstGeom prst="rect">
            <a:avLst/>
          </a:prstGeom>
        </p:spPr>
      </p:pic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307885" y="1785007"/>
            <a:ext cx="6773513" cy="120461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sv-SE" dirty="0" smtClean="0"/>
              <a:t>Klicka här för att ändra format</a:t>
            </a:r>
            <a:endParaRPr lang="sv-SE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307887" y="2989617"/>
            <a:ext cx="6773512" cy="299053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307886" y="6356350"/>
            <a:ext cx="2282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87D81263-415E-F842-A2D0-D498F08AEC56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18-11-09</a:t>
            </a:fld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8" name="Rak 7"/>
          <p:cNvCxnSpPr/>
          <p:nvPr/>
        </p:nvCxnSpPr>
        <p:spPr>
          <a:xfrm>
            <a:off x="307886" y="1649586"/>
            <a:ext cx="8543861" cy="15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objekt 8" descr="SciLifeLab_logotyp_green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7887" y="358772"/>
            <a:ext cx="3152812" cy="1018840"/>
          </a:xfrm>
          <a:prstGeom prst="rect">
            <a:avLst/>
          </a:prstGeom>
        </p:spPr>
      </p:pic>
      <p:sp>
        <p:nvSpPr>
          <p:cNvPr id="12" name="textruta 11"/>
          <p:cNvSpPr txBox="1"/>
          <p:nvPr/>
        </p:nvSpPr>
        <p:spPr>
          <a:xfrm>
            <a:off x="5695907" y="413741"/>
            <a:ext cx="270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57580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7" r:id="rId3"/>
    <p:sldLayoutId id="2147483678" r:id="rId4"/>
    <p:sldLayoutId id="2147483679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307886" y="207284"/>
            <a:ext cx="6245313" cy="57208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sv-SE" dirty="0" smtClean="0"/>
              <a:t>Klicka här för att ändra format</a:t>
            </a:r>
            <a:endParaRPr lang="sv-SE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307886" y="1173870"/>
            <a:ext cx="8543861" cy="495229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307886" y="6356350"/>
            <a:ext cx="2282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4B9720D4-D7AF-7847-888A-53A6BBEAF218}" type="datetimeFigureOut">
              <a:rPr lang="en-US" smtClean="0"/>
              <a:t>18-11-09</a:t>
            </a:fld>
            <a:endParaRPr lang="en-US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1AB559E-659B-7D42-9579-E9F6A9604EEB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Rak 10"/>
          <p:cNvCxnSpPr/>
          <p:nvPr/>
        </p:nvCxnSpPr>
        <p:spPr>
          <a:xfrm>
            <a:off x="307886" y="974117"/>
            <a:ext cx="8543861" cy="15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Bildobjekt 11" descr="SciLifeLab_logotyp_green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2532" y="233737"/>
            <a:ext cx="1799214" cy="58142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pattern_st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35062"/>
            <a:ext cx="9144000" cy="4022938"/>
          </a:xfrm>
          <a:prstGeom prst="rect">
            <a:avLst/>
          </a:prstGeom>
        </p:spPr>
      </p:pic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307885" y="1785007"/>
            <a:ext cx="6773513" cy="120461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sv-SE" dirty="0" smtClean="0"/>
              <a:t>Klicka här för att ändra format</a:t>
            </a:r>
            <a:endParaRPr lang="sv-SE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307887" y="2989617"/>
            <a:ext cx="6773512" cy="299053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307886" y="6356350"/>
            <a:ext cx="2282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87D81263-415E-F842-A2D0-D498F08AEC56}" type="datetime1">
              <a:rPr lang="sv-SE" smtClean="0"/>
              <a:pPr/>
              <a:t>18-11-09</a:t>
            </a:fld>
            <a:endParaRPr lang="sv-SE" dirty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sv-SE" dirty="0"/>
          </a:p>
        </p:txBody>
      </p:sp>
      <p:cxnSp>
        <p:nvCxnSpPr>
          <p:cNvPr id="8" name="Rak 7"/>
          <p:cNvCxnSpPr/>
          <p:nvPr/>
        </p:nvCxnSpPr>
        <p:spPr>
          <a:xfrm>
            <a:off x="307886" y="1649586"/>
            <a:ext cx="8543861" cy="15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objekt 8" descr="SciLifeLab_logotyp_green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887" y="358772"/>
            <a:ext cx="3152812" cy="1018840"/>
          </a:xfrm>
          <a:prstGeom prst="rect">
            <a:avLst/>
          </a:prstGeom>
        </p:spPr>
      </p:pic>
      <p:sp>
        <p:nvSpPr>
          <p:cNvPr id="12" name="textruta 11"/>
          <p:cNvSpPr txBox="1"/>
          <p:nvPr/>
        </p:nvSpPr>
        <p:spPr>
          <a:xfrm>
            <a:off x="5695907" y="413741"/>
            <a:ext cx="270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ktangel 13"/>
          <p:cNvSpPr/>
          <p:nvPr/>
        </p:nvSpPr>
        <p:spPr>
          <a:xfrm>
            <a:off x="0" y="-38266"/>
            <a:ext cx="9144000" cy="6896265"/>
          </a:xfrm>
          <a:prstGeom prst="rect">
            <a:avLst/>
          </a:prstGeom>
          <a:solidFill>
            <a:srgbClr val="88C9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8" name="Rak 7"/>
          <p:cNvCxnSpPr/>
          <p:nvPr/>
        </p:nvCxnSpPr>
        <p:spPr>
          <a:xfrm>
            <a:off x="307886" y="1521741"/>
            <a:ext cx="8543861" cy="1588"/>
          </a:xfrm>
          <a:prstGeom prst="line">
            <a:avLst/>
          </a:prstGeom>
          <a:ln w="127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ruta 11"/>
          <p:cNvSpPr txBox="1"/>
          <p:nvPr/>
        </p:nvSpPr>
        <p:spPr>
          <a:xfrm>
            <a:off x="5695907" y="413741"/>
            <a:ext cx="270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dirty="0"/>
          </a:p>
        </p:txBody>
      </p:sp>
      <p:pic>
        <p:nvPicPr>
          <p:cNvPr id="17" name="Bildobjekt 16" descr="SciLifeLab_logotyp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2531" y="233737"/>
            <a:ext cx="1799215" cy="581421"/>
          </a:xfrm>
          <a:prstGeom prst="rect">
            <a:avLst/>
          </a:prstGeom>
        </p:spPr>
      </p:pic>
      <p:pic>
        <p:nvPicPr>
          <p:cNvPr id="19" name="Bildobjekt 18" descr="pattern_DNA.png"/>
          <p:cNvPicPr>
            <a:picLocks noChangeAspect="1"/>
          </p:cNvPicPr>
          <p:nvPr/>
        </p:nvPicPr>
        <p:blipFill>
          <a:blip r:embed="rId4"/>
          <a:srcRect l="16309" r="52907" b="38300"/>
          <a:stretch>
            <a:fillRect/>
          </a:stretch>
        </p:blipFill>
        <p:spPr>
          <a:xfrm>
            <a:off x="0" y="2262966"/>
            <a:ext cx="9144000" cy="459503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FFFFFF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FFFFFF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FFFFFF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pattern_star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35062"/>
            <a:ext cx="9144000" cy="4022938"/>
          </a:xfrm>
          <a:prstGeom prst="rect">
            <a:avLst/>
          </a:prstGeom>
        </p:spPr>
      </p:pic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307885" y="1785007"/>
            <a:ext cx="6773513" cy="120461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sv-SE" dirty="0" smtClean="0"/>
              <a:t>Klicka här för att ändra format</a:t>
            </a:r>
            <a:endParaRPr lang="sv-SE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307887" y="2989617"/>
            <a:ext cx="6773512" cy="299053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307886" y="6356350"/>
            <a:ext cx="2282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87D81263-415E-F842-A2D0-D498F08AEC56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18-11-09</a:t>
            </a:fld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8" name="Rak 7"/>
          <p:cNvCxnSpPr/>
          <p:nvPr/>
        </p:nvCxnSpPr>
        <p:spPr>
          <a:xfrm>
            <a:off x="307886" y="1649586"/>
            <a:ext cx="8543861" cy="15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objekt 8" descr="SciLifeLab_logotyp_green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887" y="358772"/>
            <a:ext cx="3152812" cy="1018840"/>
          </a:xfrm>
          <a:prstGeom prst="rect">
            <a:avLst/>
          </a:prstGeom>
        </p:spPr>
      </p:pic>
      <p:sp>
        <p:nvSpPr>
          <p:cNvPr id="12" name="textruta 11"/>
          <p:cNvSpPr txBox="1"/>
          <p:nvPr/>
        </p:nvSpPr>
        <p:spPr>
          <a:xfrm>
            <a:off x="5695907" y="413741"/>
            <a:ext cx="270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57580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4.png"/><Relationship Id="rId3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4.png"/><Relationship Id="rId3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eqanswers.com" TargetMode="External"/><Relationship Id="rId4" Type="http://schemas.openxmlformats.org/officeDocument/2006/relationships/hyperlink" Target="https://www.biostars.org" TargetMode="External"/><Relationship Id="rId5" Type="http://schemas.openxmlformats.org/officeDocument/2006/relationships/hyperlink" Target="https://bioinformatics.stackexchange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equencing.qcfai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1.png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713095"/>
            <a:ext cx="7772400" cy="1470025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Sequence Quality Assessment</a:t>
            </a:r>
            <a:endParaRPr lang="en-US" sz="4400" dirty="0"/>
          </a:p>
        </p:txBody>
      </p:sp>
      <p:pic>
        <p:nvPicPr>
          <p:cNvPr id="4" name="Picture 3" descr="logga blå tex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1838" y="363292"/>
            <a:ext cx="1808029" cy="935708"/>
          </a:xfrm>
          <a:prstGeom prst="rect">
            <a:avLst/>
          </a:prstGeom>
        </p:spPr>
      </p:pic>
      <p:pic>
        <p:nvPicPr>
          <p:cNvPr id="5" name="Picture 4" descr="Excelerat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848" y="5590399"/>
            <a:ext cx="2706624" cy="1066800"/>
          </a:xfrm>
          <a:prstGeom prst="rect">
            <a:avLst/>
          </a:prstGeom>
        </p:spPr>
      </p:pic>
      <p:pic>
        <p:nvPicPr>
          <p:cNvPr id="6" name="Picture 5" descr="Elixir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84" y="5596023"/>
            <a:ext cx="1409700" cy="106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97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GC Content in depth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Monitor GC Bias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2979"/>
            <a:ext cx="4550832" cy="3413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0832" y="2002979"/>
            <a:ext cx="4593166" cy="34448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1633647"/>
            <a:ext cx="1598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Simulated data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50833" y="1632068"/>
            <a:ext cx="3661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GC bias in Standard </a:t>
            </a:r>
            <a:r>
              <a:rPr lang="en-US" dirty="0" err="1" smtClean="0"/>
              <a:t>Illumina</a:t>
            </a:r>
            <a:r>
              <a:rPr lang="en-US" dirty="0" smtClean="0"/>
              <a:t> protocol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0832" y="5416103"/>
            <a:ext cx="3883811" cy="144189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899834"/>
            <a:ext cx="3647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ACTCAGGATTA  GC=4 Count=1</a:t>
            </a:r>
          </a:p>
          <a:p>
            <a:r>
              <a:rPr lang="en-US" dirty="0" smtClean="0">
                <a:latin typeface="Courier"/>
                <a:cs typeface="Courier"/>
              </a:rPr>
              <a:t>AATAGCCGGGG  GC=7 Count=2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36055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GC Content in depth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Monitor GC Bias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2979"/>
            <a:ext cx="4550832" cy="3413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0832" y="2002979"/>
            <a:ext cx="4593166" cy="34448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1633647"/>
            <a:ext cx="1598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Simulated data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50833" y="1632068"/>
            <a:ext cx="3661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GC bias in Standard </a:t>
            </a:r>
            <a:r>
              <a:rPr lang="en-US" dirty="0" err="1" smtClean="0"/>
              <a:t>Illumina</a:t>
            </a:r>
            <a:r>
              <a:rPr lang="en-US" dirty="0" smtClean="0"/>
              <a:t> protocol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0832" y="5416103"/>
            <a:ext cx="3883811" cy="144189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5899834"/>
            <a:ext cx="3647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ACTCAGGATTA  GC=4 Count=1</a:t>
            </a:r>
          </a:p>
          <a:p>
            <a:r>
              <a:rPr lang="en-US" dirty="0" smtClean="0">
                <a:latin typeface="Courier"/>
                <a:cs typeface="Courier"/>
              </a:rPr>
              <a:t>AATAGCCGGGG  GC=7 Count=2</a:t>
            </a:r>
            <a:endParaRPr lang="en-US" dirty="0">
              <a:latin typeface="Courier"/>
              <a:cs typeface="Courier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457200" y="2865567"/>
            <a:ext cx="3089658" cy="154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956307" y="2741651"/>
            <a:ext cx="3256443" cy="44919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3560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GC Content in depth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Uncover contamination</a:t>
            </a:r>
          </a:p>
          <a:p>
            <a:pPr lvl="1"/>
            <a:r>
              <a:rPr lang="en-US" dirty="0" smtClean="0"/>
              <a:t>Separate bacteria from eukaryote</a:t>
            </a:r>
          </a:p>
          <a:p>
            <a:pPr lvl="1"/>
            <a:r>
              <a:rPr lang="en-US" dirty="0" smtClean="0"/>
              <a:t>Separate organelle from nuclear genome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7201"/>
            <a:ext cx="4519083" cy="33893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556" y="2342691"/>
            <a:ext cx="4501444" cy="337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190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k-</a:t>
            </a:r>
            <a:r>
              <a:rPr lang="en-US" dirty="0" err="1" smtClean="0"/>
              <a:t>mers</a:t>
            </a:r>
            <a:r>
              <a:rPr lang="en-US" dirty="0" smtClean="0"/>
              <a:t> tell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Comparing k-</a:t>
            </a:r>
            <a:r>
              <a:rPr lang="en-US" dirty="0" err="1" smtClean="0"/>
              <a:t>mer</a:t>
            </a:r>
            <a:r>
              <a:rPr lang="en-US" dirty="0" smtClean="0"/>
              <a:t> counts between data reveals biases</a:t>
            </a:r>
          </a:p>
          <a:p>
            <a:pPr lvl="1"/>
            <a:r>
              <a:rPr lang="en-US" dirty="0" smtClean="0"/>
              <a:t>R1 </a:t>
            </a:r>
            <a:r>
              <a:rPr lang="en-US" dirty="0" err="1" smtClean="0"/>
              <a:t>vs</a:t>
            </a:r>
            <a:r>
              <a:rPr lang="en-US" dirty="0" smtClean="0"/>
              <a:t> R2</a:t>
            </a:r>
          </a:p>
          <a:p>
            <a:pPr lvl="1"/>
            <a:r>
              <a:rPr lang="en-US" dirty="0" smtClean="0"/>
              <a:t>Lib1 </a:t>
            </a:r>
            <a:r>
              <a:rPr lang="en-US" dirty="0" err="1" smtClean="0"/>
              <a:t>vs</a:t>
            </a:r>
            <a:r>
              <a:rPr lang="en-US" dirty="0" smtClean="0"/>
              <a:t> Lib2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964" y="1474685"/>
            <a:ext cx="3965792" cy="2974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964" y="4568375"/>
            <a:ext cx="3285345" cy="22924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194375" y="1949755"/>
            <a:ext cx="3100019" cy="21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0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k-</a:t>
            </a:r>
            <a:r>
              <a:rPr lang="en-US" dirty="0" err="1" smtClean="0"/>
              <a:t>mers</a:t>
            </a:r>
            <a:r>
              <a:rPr lang="en-US" dirty="0" smtClean="0"/>
              <a:t> tell 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Comparing k-</a:t>
            </a:r>
            <a:r>
              <a:rPr lang="en-US" dirty="0" err="1" smtClean="0"/>
              <a:t>mer</a:t>
            </a:r>
            <a:r>
              <a:rPr lang="en-US" dirty="0" smtClean="0"/>
              <a:t> counts between data reveals biases</a:t>
            </a:r>
          </a:p>
          <a:p>
            <a:pPr lvl="1"/>
            <a:r>
              <a:rPr lang="en-US" dirty="0" smtClean="0"/>
              <a:t>R1 </a:t>
            </a:r>
            <a:r>
              <a:rPr lang="en-US" dirty="0" err="1" smtClean="0"/>
              <a:t>vs</a:t>
            </a:r>
            <a:r>
              <a:rPr lang="en-US" dirty="0" smtClean="0"/>
              <a:t> R2</a:t>
            </a:r>
          </a:p>
          <a:p>
            <a:pPr lvl="1"/>
            <a:r>
              <a:rPr lang="en-US" dirty="0" smtClean="0"/>
              <a:t>Lib1 </a:t>
            </a:r>
            <a:r>
              <a:rPr lang="en-US" dirty="0" err="1" smtClean="0"/>
              <a:t>vs</a:t>
            </a:r>
            <a:r>
              <a:rPr lang="en-US" dirty="0" smtClean="0"/>
              <a:t> Lib2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964" y="1474685"/>
            <a:ext cx="3965792" cy="2974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964" y="4568375"/>
            <a:ext cx="3285345" cy="22924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194375" y="1949755"/>
            <a:ext cx="3100019" cy="216316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>
            <a:off x="5145648" y="1676036"/>
            <a:ext cx="2775770" cy="247477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0446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comparison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-30796" b="-30796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6" name="Content Placeholder 3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-30796" b="-30796"/>
          <a:stretch/>
        </p:blipFill>
        <p:spPr/>
      </p:pic>
      <p:sp>
        <p:nvSpPr>
          <p:cNvPr id="11" name="TextBox 10"/>
          <p:cNvSpPr txBox="1"/>
          <p:nvPr/>
        </p:nvSpPr>
        <p:spPr>
          <a:xfrm>
            <a:off x="764716" y="5802040"/>
            <a:ext cx="968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R1 </a:t>
            </a:r>
            <a:r>
              <a:rPr lang="en-US" dirty="0" err="1" smtClean="0"/>
              <a:t>vs</a:t>
            </a:r>
            <a:r>
              <a:rPr lang="en-US" dirty="0" smtClean="0"/>
              <a:t> R2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974167" y="5566833"/>
            <a:ext cx="3712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</a:t>
            </a:r>
            <a:r>
              <a:rPr lang="en-US" dirty="0" err="1" smtClean="0"/>
              <a:t>vs</a:t>
            </a:r>
            <a:r>
              <a:rPr lang="en-US" dirty="0" smtClean="0"/>
              <a:t> PCR free</a:t>
            </a:r>
          </a:p>
          <a:p>
            <a:pPr marL="285750" indent="-285750">
              <a:buFontTx/>
              <a:buChar char="•"/>
            </a:pPr>
            <a:r>
              <a:rPr lang="en-US" dirty="0" smtClean="0"/>
              <a:t>PCR free captures data missing in standard protocol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54663" y="2356926"/>
            <a:ext cx="2841235" cy="24878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198021" y="2356926"/>
            <a:ext cx="2801956" cy="24878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358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comparison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-30796" b="-30796"/>
          <a:stretch>
            <a:fillRect/>
          </a:stretch>
        </p:blipFill>
        <p:spPr/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-30796" b="-30796"/>
          <a:stretch>
            <a:fillRect/>
          </a:stretch>
        </p:blipFill>
        <p:spPr/>
      </p:pic>
      <p:pic>
        <p:nvPicPr>
          <p:cNvPr id="6" name="Content Placeholder 9"/>
          <p:cNvPicPr>
            <a:picLocks noChangeAspect="1"/>
          </p:cNvPicPr>
          <p:nvPr/>
        </p:nvPicPr>
        <p:blipFill>
          <a:blip r:embed="rId4"/>
          <a:srcRect t="-24712" b="-24712"/>
          <a:stretch>
            <a:fillRect/>
          </a:stretch>
        </p:blipFill>
        <p:spPr>
          <a:xfrm>
            <a:off x="609600" y="5074183"/>
            <a:ext cx="1591733" cy="1783817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5"/>
          <a:srcRect t="-24712" b="-24712"/>
          <a:stretch/>
        </p:blipFill>
        <p:spPr>
          <a:xfrm>
            <a:off x="4800600" y="5074183"/>
            <a:ext cx="1591733" cy="178381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516163" y="4617202"/>
            <a:ext cx="1494788" cy="4569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392333" y="5448167"/>
            <a:ext cx="30435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Low proportion of k-</a:t>
            </a:r>
            <a:r>
              <a:rPr lang="en-US" dirty="0" err="1" smtClean="0"/>
              <a:t>mers</a:t>
            </a:r>
            <a:r>
              <a:rPr lang="en-US" dirty="0" smtClean="0"/>
              <a:t> present only in dataset 2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6553199" y="5074183"/>
            <a:ext cx="820719" cy="37398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675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comparison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262" r="-36262"/>
          <a:stretch>
            <a:fillRect/>
          </a:stretch>
        </p:blipFill>
        <p:spPr/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885" y="1279709"/>
            <a:ext cx="1623434" cy="162343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7886" y="989204"/>
            <a:ext cx="1018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R1 v R2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7885" y="3374703"/>
            <a:ext cx="1623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Lower quality dataset  = More N’s in the sequence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741043" y="2315216"/>
            <a:ext cx="317464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Increased prevalence of</a:t>
            </a:r>
          </a:p>
          <a:p>
            <a:r>
              <a:rPr lang="en-US" dirty="0" smtClean="0"/>
              <a:t>N’s in the sequence shift</a:t>
            </a:r>
            <a:br>
              <a:rPr lang="en-US" dirty="0" smtClean="0"/>
            </a:br>
            <a:r>
              <a:rPr lang="en-US" dirty="0" smtClean="0"/>
              <a:t>the distribution.</a:t>
            </a:r>
          </a:p>
          <a:p>
            <a:endParaRPr lang="en-US" dirty="0"/>
          </a:p>
          <a:p>
            <a:r>
              <a:rPr lang="en-US" dirty="0" smtClean="0"/>
              <a:t>These k-</a:t>
            </a:r>
            <a:r>
              <a:rPr lang="en-US" dirty="0" err="1" smtClean="0"/>
              <a:t>mers</a:t>
            </a:r>
            <a:r>
              <a:rPr lang="en-US" dirty="0"/>
              <a:t> </a:t>
            </a:r>
            <a:r>
              <a:rPr lang="en-US" dirty="0" smtClean="0"/>
              <a:t>have lower</a:t>
            </a:r>
            <a:br>
              <a:rPr lang="en-US" dirty="0" smtClean="0"/>
            </a:br>
            <a:r>
              <a:rPr lang="en-US" dirty="0" smtClean="0"/>
              <a:t>multiplicity and so increase</a:t>
            </a:r>
            <a:br>
              <a:rPr lang="en-US" dirty="0" smtClean="0"/>
            </a:br>
            <a:r>
              <a:rPr lang="en-US" dirty="0" smtClean="0"/>
              <a:t>the frequency of lower </a:t>
            </a:r>
            <a:br>
              <a:rPr lang="en-US" dirty="0" smtClean="0"/>
            </a:br>
            <a:r>
              <a:rPr lang="en-US" dirty="0" smtClean="0"/>
              <a:t>multiplicity k-</a:t>
            </a:r>
            <a:r>
              <a:rPr lang="en-US" dirty="0" err="1" smtClean="0"/>
              <a:t>mers</a:t>
            </a:r>
            <a:r>
              <a:rPr lang="en-US" dirty="0" smtClean="0"/>
              <a:t>. K-</a:t>
            </a:r>
            <a:r>
              <a:rPr lang="en-US" dirty="0" err="1" smtClean="0"/>
              <a:t>mers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with N should not be counted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399650" y="2077079"/>
            <a:ext cx="2341393" cy="5556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99650" y="2473973"/>
            <a:ext cx="674639" cy="1547061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4233027" y="3598507"/>
            <a:ext cx="1508016" cy="42252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98532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Illumina</a:t>
            </a:r>
            <a:endParaRPr lang="en-US" dirty="0" smtClean="0"/>
          </a:p>
          <a:p>
            <a:pPr lvl="1"/>
            <a:r>
              <a:rPr lang="en-US" dirty="0" smtClean="0"/>
              <a:t>Md5sum</a:t>
            </a:r>
          </a:p>
          <a:p>
            <a:pPr lvl="1"/>
            <a:r>
              <a:rPr lang="en-US" dirty="0" smtClean="0"/>
              <a:t>Format</a:t>
            </a:r>
          </a:p>
          <a:p>
            <a:pPr lvl="1"/>
            <a:r>
              <a:rPr lang="en-US" dirty="0" smtClean="0"/>
              <a:t>Data Quantity</a:t>
            </a:r>
          </a:p>
          <a:p>
            <a:pPr lvl="1"/>
            <a:r>
              <a:rPr lang="en-US" dirty="0" smtClean="0"/>
              <a:t>Quality Scores</a:t>
            </a:r>
          </a:p>
          <a:p>
            <a:pPr lvl="1"/>
            <a:r>
              <a:rPr lang="en-US" dirty="0" smtClean="0"/>
              <a:t>GC Content</a:t>
            </a:r>
          </a:p>
          <a:p>
            <a:pPr lvl="1"/>
            <a:r>
              <a:rPr lang="en-US" dirty="0" smtClean="0"/>
              <a:t>Nucleotide bias</a:t>
            </a:r>
          </a:p>
          <a:p>
            <a:pPr lvl="1"/>
            <a:r>
              <a:rPr lang="en-US" dirty="0" smtClean="0"/>
              <a:t>Duplication</a:t>
            </a:r>
          </a:p>
          <a:p>
            <a:pPr lvl="1"/>
            <a:r>
              <a:rPr lang="en-US" dirty="0" smtClean="0"/>
              <a:t>Adapter content</a:t>
            </a:r>
          </a:p>
          <a:p>
            <a:pPr lvl="1"/>
            <a:r>
              <a:rPr lang="en-US" dirty="0" smtClean="0"/>
              <a:t>Genome complexity</a:t>
            </a:r>
          </a:p>
          <a:p>
            <a:pPr lvl="1"/>
            <a:r>
              <a:rPr lang="en-US" dirty="0" smtClean="0"/>
              <a:t>Library bias</a:t>
            </a:r>
          </a:p>
          <a:p>
            <a:pPr lvl="1"/>
            <a:r>
              <a:rPr lang="en-US" dirty="0" smtClean="0"/>
              <a:t>Contamination content</a:t>
            </a:r>
          </a:p>
          <a:p>
            <a:pPr lvl="1"/>
            <a:r>
              <a:rPr lang="en-US" dirty="0" smtClean="0"/>
              <a:t>Fragment distribution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PacBio</a:t>
            </a:r>
            <a:r>
              <a:rPr lang="en-US" dirty="0" smtClean="0"/>
              <a:t> / </a:t>
            </a:r>
            <a:r>
              <a:rPr lang="en-US" dirty="0" err="1" smtClean="0"/>
              <a:t>Nanopore</a:t>
            </a:r>
            <a:endParaRPr lang="en-US" dirty="0" smtClean="0"/>
          </a:p>
          <a:p>
            <a:pPr lvl="1"/>
            <a:r>
              <a:rPr lang="en-US" dirty="0" smtClean="0"/>
              <a:t>Md5sum</a:t>
            </a:r>
          </a:p>
          <a:p>
            <a:pPr lvl="1"/>
            <a:r>
              <a:rPr lang="en-US" dirty="0" smtClean="0"/>
              <a:t>Format</a:t>
            </a:r>
          </a:p>
          <a:p>
            <a:pPr lvl="1"/>
            <a:r>
              <a:rPr lang="en-US" dirty="0" smtClean="0"/>
              <a:t>Data Quantity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GC Content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Adapter &amp; Control check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Contamination content</a:t>
            </a:r>
          </a:p>
          <a:p>
            <a:pPr lvl="1"/>
            <a:r>
              <a:rPr lang="en-US" dirty="0" err="1" smtClean="0"/>
              <a:t>Subread</a:t>
            </a:r>
            <a:r>
              <a:rPr lang="en-US" dirty="0" smtClean="0"/>
              <a:t> distribution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61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Information on sequence QC issues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Sequencing Fail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2"/>
              </a:rPr>
              <a:t>https://sequencing.qcfail.com</a:t>
            </a: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SEQanswers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seqanswers.com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BioStar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www.biostars.org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Bioinformatics </a:t>
            </a:r>
            <a:r>
              <a:rPr lang="en-US" dirty="0" err="1" smtClean="0"/>
              <a:t>StackExchange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bioinformatics.stackexchange.com</a:t>
            </a:r>
            <a:endParaRPr lang="en-US" smtClean="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84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</a:t>
            </a:r>
            <a:r>
              <a:rPr lang="en-US" dirty="0" smtClean="0"/>
              <a:t>-</a:t>
            </a:r>
            <a:r>
              <a:rPr lang="en-US" dirty="0" err="1" smtClean="0"/>
              <a:t>mer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 k-</a:t>
            </a:r>
            <a:r>
              <a:rPr lang="en-US" dirty="0" err="1" smtClean="0"/>
              <a:t>mer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A k-</a:t>
            </a:r>
            <a:r>
              <a:rPr lang="en-US" dirty="0" err="1" smtClean="0"/>
              <a:t>mer</a:t>
            </a:r>
            <a:r>
              <a:rPr lang="en-US" dirty="0" smtClean="0"/>
              <a:t> is a sequence of nucleotides of length k.</a:t>
            </a:r>
          </a:p>
          <a:p>
            <a:pPr lvl="1"/>
            <a:r>
              <a:rPr lang="en-US" dirty="0" smtClean="0"/>
              <a:t>Examples of a 6-mer</a:t>
            </a:r>
          </a:p>
          <a:p>
            <a:pPr lvl="2"/>
            <a:r>
              <a:rPr lang="en-US" dirty="0" smtClean="0"/>
              <a:t>ACGTCT</a:t>
            </a:r>
          </a:p>
          <a:p>
            <a:pPr lvl="2"/>
            <a:r>
              <a:rPr lang="en-US" dirty="0" smtClean="0"/>
              <a:t>TGACTA</a:t>
            </a:r>
          </a:p>
          <a:p>
            <a:pPr lvl="2"/>
            <a:r>
              <a:rPr lang="en-US" dirty="0" smtClean="0"/>
              <a:t>GATCCC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read of length L has L-k+1 k-</a:t>
            </a:r>
            <a:r>
              <a:rPr lang="en-US" dirty="0" err="1" smtClean="0"/>
              <a:t>mers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475656" y="4629555"/>
            <a:ext cx="6696744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95536" y="4269515"/>
            <a:ext cx="842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1 read:</a:t>
            </a:r>
          </a:p>
          <a:p>
            <a:r>
              <a:rPr lang="en-US" sz="1800" dirty="0" smtClean="0"/>
              <a:t>100 </a:t>
            </a:r>
            <a:r>
              <a:rPr lang="en-US" sz="1800" dirty="0" err="1" smtClean="0"/>
              <a:t>bp</a:t>
            </a:r>
            <a:endParaRPr lang="en-US" sz="18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47661" y="4819269"/>
            <a:ext cx="147599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763685" y="4891277"/>
            <a:ext cx="147599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979709" y="4963285"/>
            <a:ext cx="147599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195733" y="5035293"/>
            <a:ext cx="147599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552393" y="5755373"/>
            <a:ext cx="147599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408377" y="5683365"/>
            <a:ext cx="147599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527027" y="5035293"/>
            <a:ext cx="765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……..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61231" y="4870651"/>
            <a:ext cx="23156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/>
              <a:t>Kmers</a:t>
            </a:r>
            <a:r>
              <a:rPr lang="en-US" sz="1800" dirty="0" smtClean="0"/>
              <a:t>:</a:t>
            </a:r>
          </a:p>
          <a:p>
            <a:r>
              <a:rPr lang="en-US" sz="1800" dirty="0"/>
              <a:t>k</a:t>
            </a:r>
            <a:r>
              <a:rPr lang="en-US" sz="1800" dirty="0" smtClean="0"/>
              <a:t>=21bp</a:t>
            </a:r>
          </a:p>
          <a:p>
            <a:r>
              <a:rPr lang="en-US" sz="1800" dirty="0" smtClean="0"/>
              <a:t>N= (L </a:t>
            </a:r>
            <a:r>
              <a:rPr lang="en-US" sz="1800" dirty="0"/>
              <a:t>– </a:t>
            </a:r>
            <a:r>
              <a:rPr lang="en-US" sz="1800" dirty="0" smtClean="0"/>
              <a:t>k </a:t>
            </a:r>
            <a:r>
              <a:rPr lang="en-US" sz="1800" dirty="0"/>
              <a:t>+ 1)</a:t>
            </a:r>
          </a:p>
          <a:p>
            <a:r>
              <a:rPr lang="en-US" sz="1800" dirty="0" smtClean="0"/>
              <a:t>      (100bp – 21 </a:t>
            </a:r>
            <a:r>
              <a:rPr lang="en-US" sz="1800" dirty="0" err="1" smtClean="0"/>
              <a:t>bp</a:t>
            </a:r>
            <a:r>
              <a:rPr lang="en-US" sz="1800" dirty="0" smtClean="0"/>
              <a:t> + 1)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  80</a:t>
            </a:r>
            <a:endParaRPr lang="en-US" sz="1800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2375929" y="5107301"/>
            <a:ext cx="1475991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49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</a:t>
            </a:r>
            <a:r>
              <a:rPr lang="en-US" dirty="0" err="1" smtClean="0"/>
              <a:t>mer</a:t>
            </a:r>
            <a:r>
              <a:rPr lang="en-US" dirty="0" smtClean="0"/>
              <a:t> Analysis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8" y="1659582"/>
            <a:ext cx="4038600" cy="4038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773273" y="1231602"/>
            <a:ext cx="4038600" cy="5475375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Chr</a:t>
            </a:r>
            <a:r>
              <a:rPr lang="en-US" dirty="0" smtClean="0"/>
              <a:t> 1 of yeast strain s288c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aploid</a:t>
            </a:r>
          </a:p>
          <a:p>
            <a:pPr lvl="1"/>
            <a:r>
              <a:rPr lang="en-US" dirty="0" smtClean="0"/>
              <a:t>Linear, but plotted as circle</a:t>
            </a:r>
          </a:p>
          <a:p>
            <a:pPr lvl="1"/>
            <a:r>
              <a:rPr lang="en-US" dirty="0" smtClean="0"/>
              <a:t>Black: position along chromosome</a:t>
            </a:r>
          </a:p>
          <a:p>
            <a:pPr lvl="1"/>
            <a:r>
              <a:rPr lang="en-US" dirty="0" smtClean="0"/>
              <a:t>K-</a:t>
            </a:r>
            <a:r>
              <a:rPr lang="en-US" dirty="0" err="1" smtClean="0"/>
              <a:t>mer</a:t>
            </a:r>
            <a:r>
              <a:rPr lang="en-US" dirty="0" smtClean="0"/>
              <a:t> frequency in genome</a:t>
            </a:r>
          </a:p>
          <a:p>
            <a:pPr lvl="2"/>
            <a:r>
              <a:rPr lang="en-US" dirty="0" smtClean="0"/>
              <a:t>K=27</a:t>
            </a:r>
          </a:p>
          <a:p>
            <a:pPr lvl="2"/>
            <a:r>
              <a:rPr lang="en-US" dirty="0" smtClean="0"/>
              <a:t>Red: 1</a:t>
            </a:r>
          </a:p>
          <a:p>
            <a:pPr lvl="2"/>
            <a:r>
              <a:rPr lang="en-US" dirty="0" smtClean="0"/>
              <a:t>Purple: 2</a:t>
            </a:r>
          </a:p>
          <a:p>
            <a:pPr lvl="2"/>
            <a:r>
              <a:rPr lang="en-US" dirty="0" smtClean="0"/>
              <a:t>Green: 3</a:t>
            </a:r>
          </a:p>
          <a:p>
            <a:pPr lvl="2"/>
            <a:r>
              <a:rPr lang="en-US" dirty="0" smtClean="0"/>
              <a:t>Blue: 4</a:t>
            </a:r>
          </a:p>
          <a:p>
            <a:pPr lvl="2"/>
            <a:r>
              <a:rPr lang="en-US" dirty="0" smtClean="0"/>
              <a:t>Orange: 5</a:t>
            </a:r>
          </a:p>
          <a:p>
            <a:pPr lvl="2"/>
            <a:r>
              <a:rPr lang="en-US" dirty="0" smtClean="0"/>
              <a:t>Grey: 6+</a:t>
            </a:r>
          </a:p>
          <a:p>
            <a:pPr lvl="2"/>
            <a:endParaRPr lang="en-US" dirty="0"/>
          </a:p>
          <a:p>
            <a:pPr lvl="1"/>
            <a:r>
              <a:rPr lang="en-US" dirty="0" smtClean="0"/>
              <a:t>Majority of k-</a:t>
            </a:r>
            <a:r>
              <a:rPr lang="en-US" dirty="0" err="1" smtClean="0"/>
              <a:t>mers</a:t>
            </a:r>
            <a:r>
              <a:rPr lang="en-US" dirty="0" smtClean="0"/>
              <a:t> are distinct.</a:t>
            </a: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2354621" y="1738962"/>
            <a:ext cx="6427" cy="933460"/>
          </a:xfrm>
          <a:prstGeom prst="line">
            <a:avLst/>
          </a:prstGeom>
          <a:ln w="38100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41748" y="1198872"/>
            <a:ext cx="4235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many k-</a:t>
            </a:r>
            <a:r>
              <a:rPr lang="en-US" dirty="0" err="1" smtClean="0"/>
              <a:t>mers</a:t>
            </a:r>
            <a:r>
              <a:rPr lang="en-US" dirty="0" smtClean="0"/>
              <a:t> are distinct in your genome?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606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</a:t>
            </a:r>
            <a:r>
              <a:rPr lang="en-US" dirty="0" err="1" smtClean="0"/>
              <a:t>mer</a:t>
            </a:r>
            <a:r>
              <a:rPr lang="en-US" dirty="0" smtClean="0"/>
              <a:t> Analysis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8" y="1659582"/>
            <a:ext cx="4038600" cy="403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-30796" b="-30796"/>
          <a:stretch>
            <a:fillRect/>
          </a:stretch>
        </p:blipFill>
        <p:spPr/>
      </p:pic>
      <p:sp>
        <p:nvSpPr>
          <p:cNvPr id="4" name="TextBox 3"/>
          <p:cNvSpPr txBox="1"/>
          <p:nvPr/>
        </p:nvSpPr>
        <p:spPr>
          <a:xfrm>
            <a:off x="991261" y="1262581"/>
            <a:ext cx="2802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Frequency in the genome</a:t>
            </a:r>
            <a:br>
              <a:rPr lang="en-US" dirty="0" smtClean="0"/>
            </a:br>
            <a:r>
              <a:rPr lang="en-US" dirty="0" smtClean="0"/>
              <a:t>Haploid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20961" y="1256842"/>
            <a:ext cx="317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Frequency of those k-</a:t>
            </a:r>
            <a:r>
              <a:rPr lang="en-US" dirty="0" err="1" smtClean="0"/>
              <a:t>mers</a:t>
            </a:r>
            <a:r>
              <a:rPr lang="en-US" dirty="0" smtClean="0"/>
              <a:t> in</a:t>
            </a:r>
            <a:br>
              <a:rPr lang="en-US" dirty="0" smtClean="0"/>
            </a:br>
            <a:r>
              <a:rPr lang="en-US" dirty="0" smtClean="0"/>
              <a:t>the sequence data set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68769" y="5218007"/>
            <a:ext cx="27120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  <a:r>
              <a:rPr lang="en-US" dirty="0" smtClean="0"/>
              <a:t>-axis: Frequency of the</a:t>
            </a:r>
            <a:br>
              <a:rPr lang="en-US" dirty="0" smtClean="0"/>
            </a:br>
            <a:r>
              <a:rPr lang="en-US" dirty="0" smtClean="0"/>
              <a:t>distinct k-</a:t>
            </a:r>
            <a:r>
              <a:rPr lang="en-US" dirty="0" err="1" smtClean="0"/>
              <a:t>mer</a:t>
            </a:r>
            <a:r>
              <a:rPr lang="en-US" dirty="0" smtClean="0"/>
              <a:t> in the data</a:t>
            </a:r>
            <a:br>
              <a:rPr lang="en-US" dirty="0" smtClean="0"/>
            </a:br>
            <a:r>
              <a:rPr lang="en-US" dirty="0" smtClean="0"/>
              <a:t>y-axis: Count of distinct</a:t>
            </a:r>
            <a:br>
              <a:rPr lang="en-US" dirty="0" smtClean="0"/>
            </a:br>
            <a:r>
              <a:rPr lang="en-US" dirty="0" smtClean="0"/>
              <a:t>k-</a:t>
            </a:r>
            <a:r>
              <a:rPr lang="en-US" dirty="0" err="1" smtClean="0"/>
              <a:t>mers</a:t>
            </a:r>
            <a:r>
              <a:rPr lang="en-US" dirty="0" smtClean="0"/>
              <a:t> with frequency x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2354621" y="1738962"/>
            <a:ext cx="6427" cy="933460"/>
          </a:xfrm>
          <a:prstGeom prst="line">
            <a:avLst/>
          </a:prstGeom>
          <a:ln w="38100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557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</a:t>
            </a:r>
            <a:r>
              <a:rPr lang="en-US" dirty="0" err="1" smtClean="0"/>
              <a:t>mer</a:t>
            </a:r>
            <a:r>
              <a:rPr lang="en-US" dirty="0" smtClean="0"/>
              <a:t> Analysis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8" y="1659582"/>
            <a:ext cx="4038600" cy="4038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991261" y="1262581"/>
            <a:ext cx="2802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Frequency in the genome</a:t>
            </a:r>
            <a:br>
              <a:rPr lang="en-US" dirty="0" smtClean="0"/>
            </a:br>
            <a:r>
              <a:rPr lang="en-US" dirty="0" smtClean="0"/>
              <a:t>Diploid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420961" y="1256842"/>
            <a:ext cx="317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Frequency of those k-</a:t>
            </a:r>
            <a:r>
              <a:rPr lang="en-US" dirty="0" err="1" smtClean="0"/>
              <a:t>mers</a:t>
            </a:r>
            <a:r>
              <a:rPr lang="en-US" dirty="0" smtClean="0"/>
              <a:t> in</a:t>
            </a:r>
            <a:br>
              <a:rPr lang="en-US" dirty="0" smtClean="0"/>
            </a:br>
            <a:r>
              <a:rPr lang="en-US" dirty="0" smtClean="0"/>
              <a:t>the sequence data set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68769" y="5218007"/>
            <a:ext cx="27120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  <a:r>
              <a:rPr lang="en-US" dirty="0" smtClean="0"/>
              <a:t>-axis: Frequency of the</a:t>
            </a:r>
            <a:br>
              <a:rPr lang="en-US" dirty="0" smtClean="0"/>
            </a:br>
            <a:r>
              <a:rPr lang="en-US" dirty="0" smtClean="0"/>
              <a:t>distinct k-</a:t>
            </a:r>
            <a:r>
              <a:rPr lang="en-US" dirty="0" err="1" smtClean="0"/>
              <a:t>mer</a:t>
            </a:r>
            <a:r>
              <a:rPr lang="en-US" dirty="0" smtClean="0"/>
              <a:t> in the data</a:t>
            </a:r>
            <a:br>
              <a:rPr lang="en-US" dirty="0" smtClean="0"/>
            </a:br>
            <a:r>
              <a:rPr lang="en-US" dirty="0" smtClean="0"/>
              <a:t>y-axis: Count of distinct</a:t>
            </a:r>
            <a:br>
              <a:rPr lang="en-US" dirty="0" smtClean="0"/>
            </a:br>
            <a:r>
              <a:rPr lang="en-US" dirty="0" smtClean="0"/>
              <a:t>k-</a:t>
            </a:r>
            <a:r>
              <a:rPr lang="en-US" dirty="0" err="1" smtClean="0"/>
              <a:t>mers</a:t>
            </a:r>
            <a:r>
              <a:rPr lang="en-US" dirty="0" smtClean="0"/>
              <a:t> with frequency x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-30796" b="-30796"/>
          <a:stretch>
            <a:fillRect/>
          </a:stretch>
        </p:blipFill>
        <p:spPr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H="1">
            <a:off x="2354621" y="1738962"/>
            <a:ext cx="6427" cy="933460"/>
          </a:xfrm>
          <a:prstGeom prst="line">
            <a:avLst/>
          </a:prstGeom>
          <a:ln w="38100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04262" y="5979872"/>
            <a:ext cx="4175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Contig</a:t>
            </a:r>
            <a:r>
              <a:rPr lang="en-US" dirty="0" smtClean="0"/>
              <a:t> from </a:t>
            </a:r>
            <a:r>
              <a:rPr lang="en-US" dirty="0" err="1" smtClean="0"/>
              <a:t>A.thaliana</a:t>
            </a:r>
            <a:r>
              <a:rPr lang="en-US" dirty="0" smtClean="0"/>
              <a:t> phased genome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165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</a:t>
            </a:r>
            <a:r>
              <a:rPr lang="en-US" dirty="0" err="1" smtClean="0"/>
              <a:t>mer</a:t>
            </a:r>
            <a:r>
              <a:rPr lang="en-US" dirty="0" smtClean="0"/>
              <a:t> Analysis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8" y="1659582"/>
            <a:ext cx="4038600" cy="40386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991261" y="1262581"/>
            <a:ext cx="2802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Frequency in the genome</a:t>
            </a:r>
            <a:br>
              <a:rPr lang="en-US" dirty="0" smtClean="0"/>
            </a:br>
            <a:r>
              <a:rPr lang="en-US" dirty="0" smtClean="0"/>
              <a:t>Diploid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420961" y="1256842"/>
            <a:ext cx="317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Frequency of those k-</a:t>
            </a:r>
            <a:r>
              <a:rPr lang="en-US" dirty="0" err="1" smtClean="0"/>
              <a:t>mers</a:t>
            </a:r>
            <a:r>
              <a:rPr lang="en-US" dirty="0" smtClean="0"/>
              <a:t> in</a:t>
            </a:r>
            <a:br>
              <a:rPr lang="en-US" dirty="0" smtClean="0"/>
            </a:br>
            <a:r>
              <a:rPr lang="en-US" dirty="0" smtClean="0"/>
              <a:t>the sequence data set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68769" y="5218007"/>
            <a:ext cx="27120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  <a:r>
              <a:rPr lang="en-US" dirty="0" smtClean="0"/>
              <a:t>-axis: Frequency of the</a:t>
            </a:r>
            <a:br>
              <a:rPr lang="en-US" dirty="0" smtClean="0"/>
            </a:br>
            <a:r>
              <a:rPr lang="en-US" dirty="0" smtClean="0"/>
              <a:t>distinct k-</a:t>
            </a:r>
            <a:r>
              <a:rPr lang="en-US" dirty="0" err="1" smtClean="0"/>
              <a:t>mer</a:t>
            </a:r>
            <a:r>
              <a:rPr lang="en-US" dirty="0" smtClean="0"/>
              <a:t> in the data</a:t>
            </a:r>
            <a:br>
              <a:rPr lang="en-US" dirty="0" smtClean="0"/>
            </a:br>
            <a:r>
              <a:rPr lang="en-US" dirty="0" smtClean="0"/>
              <a:t>y-axis: Count of distinct</a:t>
            </a:r>
            <a:br>
              <a:rPr lang="en-US" dirty="0" smtClean="0"/>
            </a:br>
            <a:r>
              <a:rPr lang="en-US" dirty="0" smtClean="0"/>
              <a:t>k-</a:t>
            </a:r>
            <a:r>
              <a:rPr lang="en-US" dirty="0" err="1" smtClean="0"/>
              <a:t>mers</a:t>
            </a:r>
            <a:r>
              <a:rPr lang="en-US" dirty="0" smtClean="0"/>
              <a:t> with frequency x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-30796" b="-30796"/>
          <a:stretch>
            <a:fillRect/>
          </a:stretch>
        </p:blipFill>
        <p:spPr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 flipH="1">
            <a:off x="2354621" y="1738962"/>
            <a:ext cx="6427" cy="933460"/>
          </a:xfrm>
          <a:prstGeom prst="line">
            <a:avLst/>
          </a:prstGeom>
          <a:ln w="38100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4533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Genome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can use coverage to estimate genome size</a:t>
            </a:r>
          </a:p>
          <a:p>
            <a:pPr lvl="1"/>
            <a:r>
              <a:rPr lang="en-US" dirty="0" smtClean="0"/>
              <a:t>The peak with the largest k-</a:t>
            </a:r>
            <a:r>
              <a:rPr lang="en-US" dirty="0" err="1" smtClean="0"/>
              <a:t>mer</a:t>
            </a:r>
            <a:r>
              <a:rPr lang="en-US" dirty="0" smtClean="0"/>
              <a:t> multiplicity is the mean k-</a:t>
            </a:r>
            <a:r>
              <a:rPr lang="en-US" dirty="0" err="1" smtClean="0"/>
              <a:t>mer</a:t>
            </a:r>
            <a:r>
              <a:rPr lang="en-US" dirty="0" smtClean="0"/>
              <a:t> coverage across the genome.</a:t>
            </a:r>
          </a:p>
          <a:p>
            <a:pPr lvl="1"/>
            <a:endParaRPr lang="en-US" dirty="0" smtClean="0"/>
          </a:p>
          <a:p>
            <a:pPr lvl="1"/>
            <a:r>
              <a:rPr lang="en-US" dirty="0"/>
              <a:t>N = M * L / (L - K + 1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N is Depth of Read Coverage</a:t>
            </a:r>
          </a:p>
          <a:p>
            <a:pPr lvl="2"/>
            <a:r>
              <a:rPr lang="en-US" dirty="0" smtClean="0"/>
              <a:t>M is mean k-</a:t>
            </a:r>
            <a:r>
              <a:rPr lang="en-US" dirty="0" err="1" smtClean="0"/>
              <a:t>mer</a:t>
            </a:r>
            <a:r>
              <a:rPr lang="en-US" dirty="0" smtClean="0"/>
              <a:t> coverage</a:t>
            </a:r>
          </a:p>
          <a:p>
            <a:pPr lvl="2"/>
            <a:r>
              <a:rPr lang="en-US" dirty="0" smtClean="0"/>
              <a:t>L is read length</a:t>
            </a:r>
          </a:p>
          <a:p>
            <a:pPr lvl="2"/>
            <a:r>
              <a:rPr lang="en-US" dirty="0" smtClean="0"/>
              <a:t>K is k-</a:t>
            </a:r>
            <a:r>
              <a:rPr lang="en-US" dirty="0" err="1" smtClean="0"/>
              <a:t>mer</a:t>
            </a:r>
            <a:r>
              <a:rPr lang="en-US" dirty="0" smtClean="0"/>
              <a:t> size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G = T / N</a:t>
            </a:r>
          </a:p>
          <a:p>
            <a:pPr lvl="2"/>
            <a:r>
              <a:rPr lang="en-US" dirty="0" smtClean="0"/>
              <a:t>G is the genome size</a:t>
            </a:r>
          </a:p>
          <a:p>
            <a:pPr lvl="2"/>
            <a:r>
              <a:rPr lang="en-US" dirty="0" smtClean="0"/>
              <a:t>T is the total number of bases</a:t>
            </a:r>
            <a:endParaRPr lang="en-US" dirty="0"/>
          </a:p>
        </p:txBody>
      </p:sp>
      <p:pic>
        <p:nvPicPr>
          <p:cNvPr id="5" name="Picture 4" descr="Athal.hist.resiz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486" y="2741651"/>
            <a:ext cx="3789261" cy="284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83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Genome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so easy: estimating complexity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64" y="2352764"/>
            <a:ext cx="4056112" cy="40561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016" y="2448436"/>
            <a:ext cx="3960440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685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Genome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Distribution decomposition analysis</a:t>
            </a:r>
          </a:p>
          <a:p>
            <a:pPr lvl="1"/>
            <a:r>
              <a:rPr lang="en-US" b="1" dirty="0" err="1" smtClean="0">
                <a:latin typeface="Courier"/>
                <a:cs typeface="Courier"/>
              </a:rPr>
              <a:t>kat_distanalysis.py</a:t>
            </a:r>
            <a:r>
              <a:rPr lang="en-US" b="1" dirty="0" smtClean="0">
                <a:latin typeface="Courier"/>
                <a:cs typeface="Courier"/>
              </a:rPr>
              <a:t> --plot </a:t>
            </a:r>
            <a:r>
              <a:rPr lang="en-US" b="1" smtClean="0">
                <a:latin typeface="Courier"/>
                <a:cs typeface="Courier"/>
              </a:rPr>
              <a:t>kat.hist</a:t>
            </a:r>
            <a:endParaRPr lang="en-US" b="1" dirty="0"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86" y="2025009"/>
            <a:ext cx="3044796" cy="41011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0286" y="2025008"/>
            <a:ext cx="5693714" cy="38784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87960" y="5808314"/>
            <a:ext cx="4303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Tetraploid</a:t>
            </a:r>
            <a:r>
              <a:rPr lang="en-US" dirty="0" smtClean="0"/>
              <a:t> genome copy number spectra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4615560" y="3593576"/>
            <a:ext cx="557585" cy="1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173145" y="3361233"/>
            <a:ext cx="1068704" cy="0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119930" y="3624556"/>
            <a:ext cx="495630" cy="0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119929" y="2896541"/>
            <a:ext cx="2121920" cy="0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43843" y="32837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736979" y="323477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573331" y="3017913"/>
            <a:ext cx="428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2x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814419" y="2537723"/>
            <a:ext cx="428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4x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7379368" y="5093368"/>
            <a:ext cx="1376948" cy="44115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767053" y="4785591"/>
            <a:ext cx="853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Repeats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55993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ciLifeLab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-tema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-tema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3_Office-tema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1_SciLifeLab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4_Office-tema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5_Office-tema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6_Office-tema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SciLifeLab.thmx</Template>
  <TotalTime>154172</TotalTime>
  <Words>557</Words>
  <Application>Microsoft Macintosh PowerPoint</Application>
  <PresentationFormat>On-screen Show (4:3)</PresentationFormat>
  <Paragraphs>143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8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SciLifeLab</vt:lpstr>
      <vt:lpstr>1_Office-tema</vt:lpstr>
      <vt:lpstr>2_Office-tema</vt:lpstr>
      <vt:lpstr>3_Office-tema</vt:lpstr>
      <vt:lpstr>1_SciLifeLab</vt:lpstr>
      <vt:lpstr>4_Office-tema</vt:lpstr>
      <vt:lpstr>5_Office-tema</vt:lpstr>
      <vt:lpstr>6_Office-tema</vt:lpstr>
      <vt:lpstr>Sequence Quality Assessment</vt:lpstr>
      <vt:lpstr>K-mer Analysis</vt:lpstr>
      <vt:lpstr>K-mer Analysis</vt:lpstr>
      <vt:lpstr>K-mer Analysis</vt:lpstr>
      <vt:lpstr>K-mer Analysis</vt:lpstr>
      <vt:lpstr>K-mer Analysis</vt:lpstr>
      <vt:lpstr>Estimating Genome Size</vt:lpstr>
      <vt:lpstr>Estimating Genome Size</vt:lpstr>
      <vt:lpstr>Estimating Genome Size</vt:lpstr>
      <vt:lpstr>GC Content in depth</vt:lpstr>
      <vt:lpstr>GC Content in depth</vt:lpstr>
      <vt:lpstr>GC Content in depth</vt:lpstr>
      <vt:lpstr>What can k-mers tell us?</vt:lpstr>
      <vt:lpstr>What can k-mers tell us?</vt:lpstr>
      <vt:lpstr>Data comparison</vt:lpstr>
      <vt:lpstr>Data comparison</vt:lpstr>
      <vt:lpstr>Data comparison</vt:lpstr>
      <vt:lpstr>Summary</vt:lpstr>
      <vt:lpstr>Information on sequence QC issues</vt:lpstr>
    </vt:vector>
  </TitlesOfParts>
  <Company>BILS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Quality Assessment of sequencing data</dc:title>
  <dc:creator>Mahesh Panchal</dc:creator>
  <cp:lastModifiedBy>Mahesh Panchal</cp:lastModifiedBy>
  <cp:revision>358</cp:revision>
  <dcterms:created xsi:type="dcterms:W3CDTF">2016-08-17T14:19:15Z</dcterms:created>
  <dcterms:modified xsi:type="dcterms:W3CDTF">2018-11-09T14:16:02Z</dcterms:modified>
</cp:coreProperties>
</file>

<file path=docProps/thumbnail.jpeg>
</file>